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4"/>
    <p:sldMasterId id="2147483889" r:id="rId5"/>
    <p:sldMasterId id="2147483901" r:id="rId6"/>
  </p:sldMasterIdLst>
  <p:sldIdLst>
    <p:sldId id="305" r:id="rId7"/>
    <p:sldId id="306" r:id="rId8"/>
    <p:sldId id="307" r:id="rId9"/>
    <p:sldId id="308" r:id="rId10"/>
    <p:sldId id="309" r:id="rId11"/>
    <p:sldId id="310" r:id="rId12"/>
    <p:sldId id="311" r:id="rId13"/>
    <p:sldId id="256" r:id="rId14"/>
    <p:sldId id="257" r:id="rId15"/>
    <p:sldId id="260" r:id="rId16"/>
    <p:sldId id="277" r:id="rId17"/>
    <p:sldId id="258" r:id="rId18"/>
    <p:sldId id="259" r:id="rId19"/>
    <p:sldId id="261" r:id="rId20"/>
    <p:sldId id="262" r:id="rId21"/>
    <p:sldId id="263" r:id="rId22"/>
    <p:sldId id="264" r:id="rId23"/>
    <p:sldId id="268" r:id="rId24"/>
    <p:sldId id="265" r:id="rId25"/>
    <p:sldId id="269" r:id="rId26"/>
    <p:sldId id="270" r:id="rId27"/>
    <p:sldId id="284" r:id="rId28"/>
    <p:sldId id="272" r:id="rId29"/>
    <p:sldId id="273" r:id="rId30"/>
    <p:sldId id="274" r:id="rId31"/>
    <p:sldId id="275" r:id="rId32"/>
    <p:sldId id="276" r:id="rId33"/>
    <p:sldId id="278" r:id="rId34"/>
    <p:sldId id="279" r:id="rId35"/>
    <p:sldId id="280" r:id="rId36"/>
    <p:sldId id="281" r:id="rId37"/>
    <p:sldId id="285" r:id="rId38"/>
    <p:sldId id="286" r:id="rId39"/>
    <p:sldId id="282" r:id="rId40"/>
    <p:sldId id="283" r:id="rId41"/>
    <p:sldId id="287" r:id="rId42"/>
    <p:sldId id="288" r:id="rId43"/>
    <p:sldId id="289" r:id="rId44"/>
    <p:sldId id="290" r:id="rId45"/>
    <p:sldId id="292" r:id="rId46"/>
    <p:sldId id="303" r:id="rId47"/>
    <p:sldId id="293" r:id="rId48"/>
    <p:sldId id="294" r:id="rId49"/>
    <p:sldId id="295" r:id="rId50"/>
    <p:sldId id="291" r:id="rId51"/>
    <p:sldId id="296" r:id="rId52"/>
    <p:sldId id="297" r:id="rId53"/>
    <p:sldId id="298" r:id="rId54"/>
    <p:sldId id="299" r:id="rId55"/>
    <p:sldId id="300" r:id="rId56"/>
    <p:sldId id="30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FF24F-48DD-4652-9A14-F8695EFCF411}" v="1" dt="2020-02-28T11:55:50.021"/>
    <p1510:client id="{7F32A924-DD22-46AF-B73B-14CEAAAD0FD6}" v="4" dt="2020-02-28T12:44:10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37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62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3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962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8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8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65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67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0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1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4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0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65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20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60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7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14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0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6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46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3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45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8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34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99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81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74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30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4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93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6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5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67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96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A289-EF51-4B18-8D64-87BA7F0578D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6425EA3-D350-4579-BD65-6F7849980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4C8412B-272D-4148-8E3B-28C4CD47AFBA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6421177-A60F-4CB0-BE81-0EB20010E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01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lerk@greatpipping-pc.gov.uk" TargetMode="Externa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TOWN &amp; PARISH COUNCIL ELECTIONS MAY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THE ELECTION PROCESS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FDDFF-A7B3-452D-9492-0A65AB50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40" y="375265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769566-549A-4431-A57F-4B158D323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65" y="3680879"/>
            <a:ext cx="1991686" cy="19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0619-FA25-4455-8ECE-B3919EBE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we’re covering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F1C4-8ABF-4441-9419-AEF64290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Have I thought of everything?</a:t>
            </a:r>
          </a:p>
        </p:txBody>
      </p:sp>
    </p:spTree>
    <p:extLst>
      <p:ext uri="{BB962C8B-B14F-4D97-AF65-F5344CB8AC3E}">
        <p14:creationId xmlns:p14="http://schemas.microsoft.com/office/powerpoint/2010/main" val="46100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0619-FA25-4455-8ECE-B3919EBE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we’re covering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F1C4-8ABF-4441-9419-AEF64290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Clerk has no role in the election process.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A34A4B-F3ED-40FC-B5CD-0AFC6352E6E2}"/>
              </a:ext>
            </a:extLst>
          </p:cNvPr>
          <p:cNvSpPr/>
          <p:nvPr/>
        </p:nvSpPr>
        <p:spPr>
          <a:xfrm>
            <a:off x="4025900" y="2806700"/>
            <a:ext cx="288000" cy="343003"/>
          </a:xfrm>
          <a:custGeom>
            <a:avLst/>
            <a:gdLst>
              <a:gd name="connsiteX0" fmla="*/ 0 w 241300"/>
              <a:gd name="connsiteY0" fmla="*/ 330200 h 343003"/>
              <a:gd name="connsiteX1" fmla="*/ 38100 w 241300"/>
              <a:gd name="connsiteY1" fmla="*/ 266700 h 343003"/>
              <a:gd name="connsiteX2" fmla="*/ 101600 w 241300"/>
              <a:gd name="connsiteY2" fmla="*/ 177800 h 343003"/>
              <a:gd name="connsiteX3" fmla="*/ 114300 w 241300"/>
              <a:gd name="connsiteY3" fmla="*/ 139700 h 343003"/>
              <a:gd name="connsiteX4" fmla="*/ 139700 w 241300"/>
              <a:gd name="connsiteY4" fmla="*/ 0 h 343003"/>
              <a:gd name="connsiteX5" fmla="*/ 152400 w 241300"/>
              <a:gd name="connsiteY5" fmla="*/ 38100 h 343003"/>
              <a:gd name="connsiteX6" fmla="*/ 165100 w 241300"/>
              <a:gd name="connsiteY6" fmla="*/ 177800 h 343003"/>
              <a:gd name="connsiteX7" fmla="*/ 177800 w 241300"/>
              <a:gd name="connsiteY7" fmla="*/ 215900 h 343003"/>
              <a:gd name="connsiteX8" fmla="*/ 190500 w 241300"/>
              <a:gd name="connsiteY8" fmla="*/ 266700 h 343003"/>
              <a:gd name="connsiteX9" fmla="*/ 215900 w 241300"/>
              <a:gd name="connsiteY9" fmla="*/ 304800 h 343003"/>
              <a:gd name="connsiteX10" fmla="*/ 241300 w 241300"/>
              <a:gd name="connsiteY10" fmla="*/ 342900 h 34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300" h="343003">
                <a:moveTo>
                  <a:pt x="0" y="330200"/>
                </a:moveTo>
                <a:cubicBezTo>
                  <a:pt x="12700" y="309033"/>
                  <a:pt x="24408" y="287239"/>
                  <a:pt x="38100" y="266700"/>
                </a:cubicBezTo>
                <a:cubicBezTo>
                  <a:pt x="49605" y="249442"/>
                  <a:pt x="90241" y="200519"/>
                  <a:pt x="101600" y="177800"/>
                </a:cubicBezTo>
                <a:cubicBezTo>
                  <a:pt x="107587" y="165826"/>
                  <a:pt x="110622" y="152572"/>
                  <a:pt x="114300" y="139700"/>
                </a:cubicBezTo>
                <a:cubicBezTo>
                  <a:pt x="131409" y="79820"/>
                  <a:pt x="129422" y="71948"/>
                  <a:pt x="139700" y="0"/>
                </a:cubicBezTo>
                <a:cubicBezTo>
                  <a:pt x="143933" y="12700"/>
                  <a:pt x="150507" y="24848"/>
                  <a:pt x="152400" y="38100"/>
                </a:cubicBezTo>
                <a:cubicBezTo>
                  <a:pt x="159013" y="84389"/>
                  <a:pt x="158487" y="131511"/>
                  <a:pt x="165100" y="177800"/>
                </a:cubicBezTo>
                <a:cubicBezTo>
                  <a:pt x="166993" y="191052"/>
                  <a:pt x="174122" y="203028"/>
                  <a:pt x="177800" y="215900"/>
                </a:cubicBezTo>
                <a:cubicBezTo>
                  <a:pt x="182595" y="232683"/>
                  <a:pt x="183624" y="250657"/>
                  <a:pt x="190500" y="266700"/>
                </a:cubicBezTo>
                <a:cubicBezTo>
                  <a:pt x="196513" y="280729"/>
                  <a:pt x="209074" y="291148"/>
                  <a:pt x="215900" y="304800"/>
                </a:cubicBezTo>
                <a:cubicBezTo>
                  <a:pt x="236958" y="346916"/>
                  <a:pt x="212993" y="342900"/>
                  <a:pt x="241300" y="3429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82EBE-EDF8-4109-9B89-FD56BC8FC4BD}"/>
              </a:ext>
            </a:extLst>
          </p:cNvPr>
          <p:cNvSpPr txBox="1"/>
          <p:nvPr/>
        </p:nvSpPr>
        <p:spPr>
          <a:xfrm rot="21154967">
            <a:off x="3550819" y="1660774"/>
            <a:ext cx="3105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statutory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3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C42D-0EC8-48CC-BEDF-F550ECF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F4424-A697-4A43-A14D-0EDE00F52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hardest part!</a:t>
            </a:r>
          </a:p>
        </p:txBody>
      </p:sp>
    </p:spTree>
    <p:extLst>
      <p:ext uri="{BB962C8B-B14F-4D97-AF65-F5344CB8AC3E}">
        <p14:creationId xmlns:p14="http://schemas.microsoft.com/office/powerpoint/2010/main" val="304316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8596668" cy="3880773"/>
          </a:xfrm>
        </p:spPr>
        <p:txBody>
          <a:bodyPr>
            <a:noAutofit/>
          </a:bodyPr>
          <a:lstStyle/>
          <a:p>
            <a:r>
              <a:rPr lang="en-GB" sz="3600" dirty="0"/>
              <a:t>Start now, if you haven’t started </a:t>
            </a:r>
            <a:r>
              <a:rPr lang="en-GB" sz="3600"/>
              <a:t>already (37 </a:t>
            </a:r>
            <a:r>
              <a:rPr lang="en-GB" sz="3600" dirty="0"/>
              <a:t>days left!)</a:t>
            </a:r>
          </a:p>
          <a:p>
            <a:r>
              <a:rPr lang="en-GB" sz="3600" dirty="0"/>
              <a:t>Ends at 4pm on Wednesday </a:t>
            </a:r>
            <a:r>
              <a:rPr lang="en-GB" sz="3600" b="1" dirty="0"/>
              <a:t>8 April 2020</a:t>
            </a:r>
            <a:r>
              <a:rPr lang="en-GB" sz="3600" dirty="0"/>
              <a:t> (close of nominations)</a:t>
            </a:r>
          </a:p>
          <a:p>
            <a:r>
              <a:rPr lang="en-GB" sz="3600" dirty="0"/>
              <a:t>How many new candidates does your council need?</a:t>
            </a:r>
          </a:p>
          <a:p>
            <a:r>
              <a:rPr lang="en-GB" sz="3600" dirty="0"/>
              <a:t>Objective is to have a contested election (isn’t it?!!)</a:t>
            </a:r>
          </a:p>
        </p:txBody>
      </p:sp>
    </p:spTree>
    <p:extLst>
      <p:ext uri="{BB962C8B-B14F-4D97-AF65-F5344CB8AC3E}">
        <p14:creationId xmlns:p14="http://schemas.microsoft.com/office/powerpoint/2010/main" val="155662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en-GB" sz="5200" dirty="0"/>
              <a:t>Advertising and promotion – the “hook”</a:t>
            </a:r>
          </a:p>
          <a:p>
            <a:r>
              <a:rPr lang="en-GB" sz="5200" dirty="0"/>
              <a:t>Information and guidance – the “bumf”</a:t>
            </a:r>
          </a:p>
          <a:p>
            <a:r>
              <a:rPr lang="en-GB" sz="5200" dirty="0"/>
              <a:t>Don’t forget the person spec – the “ask”</a:t>
            </a:r>
          </a:p>
          <a:p>
            <a:r>
              <a:rPr lang="en-GB" sz="5200" dirty="0"/>
              <a:t>Call to action – the “close”</a:t>
            </a:r>
          </a:p>
          <a:p>
            <a:pPr lvl="1"/>
            <a:r>
              <a:rPr lang="en-GB" sz="5100" dirty="0"/>
              <a:t>Nomination process</a:t>
            </a:r>
          </a:p>
        </p:txBody>
      </p:sp>
    </p:spTree>
    <p:extLst>
      <p:ext uri="{BB962C8B-B14F-4D97-AF65-F5344CB8AC3E}">
        <p14:creationId xmlns:p14="http://schemas.microsoft.com/office/powerpoint/2010/main" val="262415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Recruitment of Candidates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92775B-9ED6-4620-B989-75587454F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83" t="9915" r="27610"/>
          <a:stretch/>
        </p:blipFill>
        <p:spPr>
          <a:xfrm>
            <a:off x="3222170" y="1358900"/>
            <a:ext cx="4588576" cy="5064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5AE5BF-2CB5-407E-9F4D-0D48A0796A8E}"/>
              </a:ext>
            </a:extLst>
          </p:cNvPr>
          <p:cNvSpPr/>
          <p:nvPr/>
        </p:nvSpPr>
        <p:spPr>
          <a:xfrm>
            <a:off x="3530600" y="1473200"/>
            <a:ext cx="1498600" cy="35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B540B-3C2E-4E1D-A235-F9E8FBA8C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82" y="2392156"/>
            <a:ext cx="1518036" cy="371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D3D8B-44AA-4BEA-A5B1-BC372D0AC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422" y="2108200"/>
            <a:ext cx="151803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5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Recruitment of Candidates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CABD6-2B8E-4FFD-9873-A86C406C0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3" t="20577" r="37857" b="54451"/>
          <a:stretch/>
        </p:blipFill>
        <p:spPr>
          <a:xfrm>
            <a:off x="2237014" y="1534885"/>
            <a:ext cx="7411715" cy="4327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872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B617-49F6-46DA-AE28-CCF24537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Mystery shopping results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862A7-14E8-4523-90C1-6D7BD794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60" y="2572657"/>
            <a:ext cx="5092615" cy="32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983724"/>
            <a:ext cx="10287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en-GB" b="1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en-GB" sz="800" b="1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endParaRPr lang="en-GB" sz="1000" b="1" dirty="0">
              <a:solidFill>
                <a:srgbClr val="000000"/>
              </a:solidFill>
              <a:latin typeface="Corbel" panose="020B0503020204020204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election time at Great Pipping Parish Council!</a:t>
            </a:r>
          </a:p>
          <a:p>
            <a:pPr algn="ctr"/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of interest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welcomed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anyone who is over 18 years old.</a:t>
            </a:r>
          </a:p>
          <a:p>
            <a:pPr algn="ctr"/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councillor representing your community you will help keep it a great place to live and work.  You will be supported in your role and will be expected to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undertake training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You should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comfortable working electronically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You should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positive outlook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can-do attitude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be willing to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as part of a team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are interested in joining the council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contact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Clerk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Smith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 at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clerk@greatpipping-pc.gov.uk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01234 522222.</a:t>
            </a:r>
          </a:p>
          <a:p>
            <a:pPr algn="ctr"/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Parish Council currently meets in the evening on the fourth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of alternate months. 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care about your community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would like to help make a real difference then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not</a:t>
            </a:r>
          </a:p>
          <a:p>
            <a:pPr algn="ctr"/>
            <a:endParaRPr lang="en-GB" sz="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 a Parish Councillor!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26" y="359372"/>
            <a:ext cx="1152525" cy="1341437"/>
          </a:xfrm>
          <a:prstGeom prst="rect">
            <a:avLst/>
          </a:prstGeom>
          <a:noFill/>
          <a:ln w="9525">
            <a:solidFill>
              <a:srgbClr val="5DADD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5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9018-C527-4B62-91E4-6C92478D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Clerk and existing councillors have a responsibility to promote candidacy</a:t>
            </a:r>
          </a:p>
          <a:p>
            <a:r>
              <a:rPr lang="en-GB" sz="3600" dirty="0"/>
              <a:t>Web site, flyers, notice boards, events, presentations to groups and organisations</a:t>
            </a:r>
          </a:p>
          <a:p>
            <a:r>
              <a:rPr lang="en-GB" sz="3600" dirty="0"/>
              <a:t>One-to-ones, word of mouth, direct approach</a:t>
            </a:r>
          </a:p>
        </p:txBody>
      </p:sp>
    </p:spTree>
    <p:extLst>
      <p:ext uri="{BB962C8B-B14F-4D97-AF65-F5344CB8AC3E}">
        <p14:creationId xmlns:p14="http://schemas.microsoft.com/office/powerpoint/2010/main" val="289361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TOWN &amp; PARISH COUNCIL ELECTIONS MAY 2020</a:t>
            </a:r>
            <a:br>
              <a:rPr lang="en-US" dirty="0"/>
            </a:br>
            <a:r>
              <a:rPr lang="en-US" sz="1600" dirty="0">
                <a:solidFill>
                  <a:schemeClr val="accent1"/>
                </a:solidFill>
              </a:rPr>
              <a:t>THE ELECTION TIMETABLE</a:t>
            </a:r>
            <a:endParaRPr lang="en-US" sz="1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4C230-5502-42E3-947C-3D613C07DCE1}"/>
              </a:ext>
            </a:extLst>
          </p:cNvPr>
          <p:cNvSpPr txBox="1"/>
          <p:nvPr/>
        </p:nvSpPr>
        <p:spPr>
          <a:xfrm>
            <a:off x="4577593" y="1890876"/>
            <a:ext cx="303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NOTICE OF 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938F0-0EFA-44AD-B6D3-EA09698BD5BF}"/>
              </a:ext>
            </a:extLst>
          </p:cNvPr>
          <p:cNvSpPr txBox="1"/>
          <p:nvPr/>
        </p:nvSpPr>
        <p:spPr>
          <a:xfrm>
            <a:off x="581192" y="2386042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Notice of election begins the election timetable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6301C-1A0C-40EF-93E4-F00566CFC5C7}"/>
              </a:ext>
            </a:extLst>
          </p:cNvPr>
          <p:cNvSpPr txBox="1"/>
          <p:nvPr/>
        </p:nvSpPr>
        <p:spPr>
          <a:xfrm>
            <a:off x="581191" y="2755374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Once published, the pre-election period (purdah) begins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5FBCA0-B433-4C83-8997-7BFB316CE49D}"/>
              </a:ext>
            </a:extLst>
          </p:cNvPr>
          <p:cNvSpPr txBox="1"/>
          <p:nvPr/>
        </p:nvSpPr>
        <p:spPr>
          <a:xfrm>
            <a:off x="589579" y="3124706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Will not be combined with other notices of election (PFCC/Unitary) for 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4B3D94-3384-43AE-920C-B52281B1A40D}"/>
              </a:ext>
            </a:extLst>
          </p:cNvPr>
          <p:cNvSpPr txBox="1"/>
          <p:nvPr/>
        </p:nvSpPr>
        <p:spPr>
          <a:xfrm>
            <a:off x="581191" y="3499654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Nominations open from the next working day after the Notice of Election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F19C9-52A8-4613-856D-DB9C45B40CA3}"/>
              </a:ext>
            </a:extLst>
          </p:cNvPr>
          <p:cNvSpPr txBox="1"/>
          <p:nvPr/>
        </p:nvSpPr>
        <p:spPr>
          <a:xfrm>
            <a:off x="581191" y="3874602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Notice of Election published Friday 27 March 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86DD49-9584-472B-A41A-239D48148C1C}"/>
              </a:ext>
            </a:extLst>
          </p:cNvPr>
          <p:cNvSpPr txBox="1"/>
          <p:nvPr/>
        </p:nvSpPr>
        <p:spPr>
          <a:xfrm>
            <a:off x="589579" y="4243934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Where should the Notice of Election be published?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9018-C527-4B62-91E4-6C92478D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Put yourself in the shoes of a member of the public</a:t>
            </a:r>
          </a:p>
          <a:p>
            <a:r>
              <a:rPr lang="en-GB" sz="3600" dirty="0"/>
              <a:t>Better still, ask a random person!</a:t>
            </a:r>
          </a:p>
          <a:p>
            <a:r>
              <a:rPr lang="en-GB" sz="3600" dirty="0"/>
              <a:t>Be positive and upbeat</a:t>
            </a:r>
          </a:p>
          <a:p>
            <a:r>
              <a:rPr lang="en-GB" sz="3600" dirty="0"/>
              <a:t>It is a genuinely valuable role</a:t>
            </a:r>
          </a:p>
        </p:txBody>
      </p:sp>
    </p:spTree>
    <p:extLst>
      <p:ext uri="{BB962C8B-B14F-4D97-AF65-F5344CB8AC3E}">
        <p14:creationId xmlns:p14="http://schemas.microsoft.com/office/powerpoint/2010/main" val="276208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9018-C527-4B62-91E4-6C92478D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>
                <a:solidFill>
                  <a:schemeClr val="accent1">
                    <a:lumMod val="75000"/>
                  </a:schemeClr>
                </a:solidFill>
              </a:rPr>
              <a:t>4pm Wednesday 8 April 2020</a:t>
            </a:r>
          </a:p>
        </p:txBody>
      </p:sp>
    </p:spTree>
    <p:extLst>
      <p:ext uri="{BB962C8B-B14F-4D97-AF65-F5344CB8AC3E}">
        <p14:creationId xmlns:p14="http://schemas.microsoft.com/office/powerpoint/2010/main" val="3434440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C42D-0EC8-48CC-BEDF-F550ECF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Nomination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F4424-A697-4A43-A14D-0EDE00F52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time-critical part!</a:t>
            </a:r>
          </a:p>
        </p:txBody>
      </p:sp>
    </p:spTree>
    <p:extLst>
      <p:ext uri="{BB962C8B-B14F-4D97-AF65-F5344CB8AC3E}">
        <p14:creationId xmlns:p14="http://schemas.microsoft.com/office/powerpoint/2010/main" val="205295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8596668" cy="3880773"/>
          </a:xfrm>
        </p:spPr>
        <p:txBody>
          <a:bodyPr>
            <a:normAutofit fontScale="32500" lnSpcReduction="20000"/>
          </a:bodyPr>
          <a:lstStyle/>
          <a:p>
            <a:r>
              <a:rPr lang="en-GB" sz="8000" dirty="0"/>
              <a:t>Nomination Pack (13 pages)</a:t>
            </a:r>
          </a:p>
          <a:p>
            <a:pPr lvl="1"/>
            <a:r>
              <a:rPr lang="en-GB" sz="8000" dirty="0"/>
              <a:t>Nomination paper</a:t>
            </a:r>
          </a:p>
          <a:p>
            <a:pPr lvl="1"/>
            <a:r>
              <a:rPr lang="en-GB" sz="8000" dirty="0"/>
              <a:t>Home address form</a:t>
            </a:r>
          </a:p>
          <a:p>
            <a:pPr lvl="1"/>
            <a:r>
              <a:rPr lang="en-GB" sz="8000" dirty="0"/>
              <a:t>Candidate’s consent to nomination</a:t>
            </a:r>
          </a:p>
          <a:p>
            <a:pPr marL="457200" lvl="1" indent="0">
              <a:buNone/>
            </a:pPr>
            <a:endParaRPr lang="en-GB" sz="8000" dirty="0"/>
          </a:p>
          <a:p>
            <a:pPr lvl="1"/>
            <a:r>
              <a:rPr lang="en-GB" sz="8000" dirty="0"/>
              <a:t>Certificate of authorisation</a:t>
            </a:r>
          </a:p>
          <a:p>
            <a:pPr lvl="1"/>
            <a:r>
              <a:rPr lang="en-GB" sz="8000" dirty="0"/>
              <a:t>Request for a party emblem</a:t>
            </a:r>
          </a:p>
          <a:p>
            <a:pPr marL="457200" lvl="1" indent="0">
              <a:buNone/>
            </a:pPr>
            <a:r>
              <a:rPr lang="en-GB" sz="3400" dirty="0"/>
              <a:t> </a:t>
            </a:r>
          </a:p>
          <a:p>
            <a:pPr marL="457200" lvl="1" indent="0">
              <a:buNone/>
            </a:pPr>
            <a:r>
              <a:rPr lang="en-GB" sz="8600" dirty="0"/>
              <a:t>www.electoralcommission.org.uk/media/5016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0516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80C5D-BA5E-4FC3-9421-7816981E7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78" t="10803" r="29818" b="2114"/>
          <a:stretch/>
        </p:blipFill>
        <p:spPr>
          <a:xfrm>
            <a:off x="3818164" y="1358900"/>
            <a:ext cx="4555672" cy="5297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70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101666" cy="3880773"/>
          </a:xfrm>
        </p:spPr>
        <p:txBody>
          <a:bodyPr>
            <a:normAutofit/>
          </a:bodyPr>
          <a:lstStyle/>
          <a:p>
            <a:r>
              <a:rPr lang="en-GB" sz="3600" dirty="0"/>
              <a:t>Must be signed by two people – proposer and seconder from parish/ward</a:t>
            </a:r>
          </a:p>
          <a:p>
            <a:r>
              <a:rPr lang="en-GB" sz="3600" dirty="0"/>
              <a:t>Need their elector numbers (e.g.DG289) from electoral register</a:t>
            </a:r>
          </a:p>
          <a:p>
            <a:r>
              <a:rPr lang="en-GB" sz="3600" dirty="0"/>
              <a:t>Available from the clerk or Electoral Services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3183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3FDD3B-56CE-4886-9BA7-F911AA7B3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07" t="12916" r="28903"/>
          <a:stretch/>
        </p:blipFill>
        <p:spPr>
          <a:xfrm>
            <a:off x="3777342" y="1358900"/>
            <a:ext cx="4637316" cy="5303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2723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101666" cy="4608511"/>
          </a:xfrm>
        </p:spPr>
        <p:txBody>
          <a:bodyPr>
            <a:normAutofit fontScale="77500" lnSpcReduction="20000"/>
          </a:bodyPr>
          <a:lstStyle/>
          <a:p>
            <a:r>
              <a:rPr lang="en-GB" sz="5200" dirty="0"/>
              <a:t>Forms must be delivered by hand to district/borough council</a:t>
            </a:r>
          </a:p>
          <a:p>
            <a:r>
              <a:rPr lang="en-GB" sz="5200" dirty="0"/>
              <a:t>By the candidate or a trusted person</a:t>
            </a:r>
          </a:p>
          <a:p>
            <a:r>
              <a:rPr lang="en-GB" sz="5200" dirty="0"/>
              <a:t>Appointment for informal check</a:t>
            </a:r>
          </a:p>
          <a:p>
            <a:pPr lvl="1"/>
            <a:r>
              <a:rPr lang="en-GB" sz="4600" dirty="0"/>
              <a:t>30 March 2020 to 8 April 2020</a:t>
            </a:r>
          </a:p>
          <a:p>
            <a:pPr lvl="1"/>
            <a:r>
              <a:rPr lang="en-GB" sz="4600" dirty="0"/>
              <a:t>10:00 – 16:00</a:t>
            </a:r>
          </a:p>
          <a:p>
            <a:pPr lvl="1"/>
            <a:r>
              <a:rPr lang="en-GB" sz="4600" dirty="0"/>
              <a:t>Amendments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5702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of Candidates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9018-C527-4B62-91E4-6C92478D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>
                <a:solidFill>
                  <a:schemeClr val="accent1">
                    <a:lumMod val="75000"/>
                  </a:schemeClr>
                </a:solidFill>
              </a:rPr>
              <a:t>4pm Wednesday 8 April 2020</a:t>
            </a:r>
          </a:p>
        </p:txBody>
      </p:sp>
    </p:spTree>
    <p:extLst>
      <p:ext uri="{BB962C8B-B14F-4D97-AF65-F5344CB8AC3E}">
        <p14:creationId xmlns:p14="http://schemas.microsoft.com/office/powerpoint/2010/main" val="2339506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1016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At close of nominations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3800" dirty="0"/>
              <a:t>“We did all we possibly could have”</a:t>
            </a:r>
          </a:p>
          <a:p>
            <a:pPr marL="457200" lvl="1" indent="0">
              <a:buNone/>
            </a:pPr>
            <a:r>
              <a:rPr lang="en-GB" sz="3800" dirty="0"/>
              <a:t>not</a:t>
            </a:r>
          </a:p>
          <a:p>
            <a:pPr lvl="1"/>
            <a:r>
              <a:rPr lang="en-GB" sz="3800" dirty="0"/>
              <a:t>“Perhaps we should have…”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640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B94B-9549-4DF0-B367-D75C5898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&amp; PARISH COUNCIL ELECTIONS MAY 2020</a:t>
            </a:r>
            <a:br>
              <a:rPr lang="en-US" dirty="0"/>
            </a:br>
            <a:r>
              <a:rPr lang="en-US" sz="1600" dirty="0">
                <a:solidFill>
                  <a:schemeClr val="accent1"/>
                </a:solidFill>
              </a:rPr>
              <a:t>THE ELECTION TIMETABLE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869FD-D515-4A90-9ABD-6DAA595B0AF3}"/>
              </a:ext>
            </a:extLst>
          </p:cNvPr>
          <p:cNvSpPr txBox="1"/>
          <p:nvPr/>
        </p:nvSpPr>
        <p:spPr>
          <a:xfrm>
            <a:off x="4577593" y="1890876"/>
            <a:ext cx="303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NOMINATIONS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23137-6FFC-41E6-B710-8F499BAA7221}"/>
              </a:ext>
            </a:extLst>
          </p:cNvPr>
          <p:cNvSpPr txBox="1"/>
          <p:nvPr/>
        </p:nvSpPr>
        <p:spPr>
          <a:xfrm>
            <a:off x="581192" y="2386042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Open on first working day after Notice of 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AA0DD-8EF6-4E49-A8E2-5E81F6FBBB3C}"/>
              </a:ext>
            </a:extLst>
          </p:cNvPr>
          <p:cNvSpPr txBox="1"/>
          <p:nvPr/>
        </p:nvSpPr>
        <p:spPr>
          <a:xfrm>
            <a:off x="581191" y="2755374"/>
            <a:ext cx="96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Nominations will be accepted between 10am and 4pm until 19 working days before polling day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597F6-7C7A-4AC6-9253-C360F52CC39E}"/>
              </a:ext>
            </a:extLst>
          </p:cNvPr>
          <p:cNvSpPr txBox="1"/>
          <p:nvPr/>
        </p:nvSpPr>
        <p:spPr>
          <a:xfrm>
            <a:off x="589578" y="3124706"/>
            <a:ext cx="1016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Nominations for May 2020 elections will open on 30 March and close and 4pm on 8 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49AAB-EFDA-443C-A64B-AFF26766EB00}"/>
              </a:ext>
            </a:extLst>
          </p:cNvPr>
          <p:cNvSpPr txBox="1"/>
          <p:nvPr/>
        </p:nvSpPr>
        <p:spPr>
          <a:xfrm>
            <a:off x="581190" y="3499654"/>
            <a:ext cx="96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Nomination form is not prescribed but there is specific information that must be included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FAD6B-FAAD-4996-971E-A722D6F9BE35}"/>
              </a:ext>
            </a:extLst>
          </p:cNvPr>
          <p:cNvSpPr txBox="1"/>
          <p:nvPr/>
        </p:nvSpPr>
        <p:spPr>
          <a:xfrm>
            <a:off x="581191" y="3874602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Informal checking process prior to submission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6B5C0-F449-4FD2-99D7-6C84336E0ACF}"/>
              </a:ext>
            </a:extLst>
          </p:cNvPr>
          <p:cNvSpPr txBox="1"/>
          <p:nvPr/>
        </p:nvSpPr>
        <p:spPr>
          <a:xfrm>
            <a:off x="589579" y="4243934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Where can nominations be submitted?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CA8EB-C71A-41A6-A2A1-01ADA4C54FAA}"/>
              </a:ext>
            </a:extLst>
          </p:cNvPr>
          <p:cNvSpPr txBox="1"/>
          <p:nvPr/>
        </p:nvSpPr>
        <p:spPr>
          <a:xfrm>
            <a:off x="581190" y="4982598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Withdrawing nominations</a:t>
            </a:r>
          </a:p>
        </p:txBody>
      </p:sp>
    </p:spTree>
    <p:extLst>
      <p:ext uri="{BB962C8B-B14F-4D97-AF65-F5344CB8AC3E}">
        <p14:creationId xmlns:p14="http://schemas.microsoft.com/office/powerpoint/2010/main" val="114118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1016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By 4pm on Thursday 9 April 2020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3800" dirty="0"/>
              <a:t>Statement of Persons Nominated</a:t>
            </a:r>
          </a:p>
          <a:p>
            <a:pPr marL="457200" lvl="1" indent="0">
              <a:buNone/>
            </a:pPr>
            <a:r>
              <a:rPr lang="en-GB" sz="3800" dirty="0"/>
              <a:t>or</a:t>
            </a:r>
          </a:p>
          <a:p>
            <a:pPr lvl="1"/>
            <a:r>
              <a:rPr lang="en-GB" sz="3800" dirty="0"/>
              <a:t>Notice of Uncontested Election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25103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Nomination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106256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Summary of Clerk’s Role</a:t>
            </a:r>
          </a:p>
          <a:p>
            <a:pPr lvl="1"/>
            <a:r>
              <a:rPr lang="en-GB" sz="3600" dirty="0"/>
              <a:t>Have nomination papers ready, electronic and hard copy</a:t>
            </a:r>
          </a:p>
          <a:p>
            <a:pPr lvl="1"/>
            <a:r>
              <a:rPr lang="en-GB" sz="3600" dirty="0"/>
              <a:t>Have up to date copy of electoral register</a:t>
            </a:r>
          </a:p>
          <a:p>
            <a:pPr lvl="1"/>
            <a:r>
              <a:rPr lang="en-GB" sz="3600" dirty="0"/>
              <a:t>Keep in touch with all potential candidates</a:t>
            </a:r>
          </a:p>
          <a:p>
            <a:pPr lvl="1"/>
            <a:r>
              <a:rPr lang="en-GB" sz="3600" dirty="0"/>
              <a:t>Be helpful and be a point of contact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53410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C42D-0EC8-48CC-BEDF-F550ECF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before polling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F4424-A697-4A43-A14D-0EDE00F52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01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before polling 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9018-C527-4B62-91E4-6C92478D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  <a:p>
            <a:pPr marL="0" indent="0" algn="ctr">
              <a:buNone/>
            </a:pPr>
            <a:r>
              <a:rPr lang="en-GB" sz="8000" b="1" dirty="0">
                <a:solidFill>
                  <a:schemeClr val="accent1">
                    <a:lumMod val="75000"/>
                  </a:schemeClr>
                </a:solidFill>
              </a:rPr>
              <a:t>7 May 2020</a:t>
            </a:r>
          </a:p>
        </p:txBody>
      </p:sp>
    </p:spTree>
    <p:extLst>
      <p:ext uri="{BB962C8B-B14F-4D97-AF65-F5344CB8AC3E}">
        <p14:creationId xmlns:p14="http://schemas.microsoft.com/office/powerpoint/2010/main" val="3168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What to do before polling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106256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If contested, not much!</a:t>
            </a:r>
          </a:p>
          <a:p>
            <a:pPr lvl="1"/>
            <a:r>
              <a:rPr lang="en-GB" sz="4000" dirty="0"/>
              <a:t>Candidate campaigning is unusual</a:t>
            </a:r>
          </a:p>
          <a:p>
            <a:pPr lvl="1"/>
            <a:r>
              <a:rPr lang="en-GB" sz="4000" dirty="0"/>
              <a:t>Pre-election period (“purdah”)</a:t>
            </a:r>
          </a:p>
          <a:p>
            <a:pPr lvl="1"/>
            <a:r>
              <a:rPr lang="en-GB" sz="4000" dirty="0"/>
              <a:t>Promotion of candidates?</a:t>
            </a:r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73956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What to do before polling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/>
              <a:t>Contact all candidates soon after</a:t>
            </a:r>
            <a:br>
              <a:rPr lang="en-GB" sz="4000" dirty="0"/>
            </a:br>
            <a:r>
              <a:rPr lang="en-GB" sz="4000" dirty="0"/>
              <a:t>9 April 2020</a:t>
            </a:r>
          </a:p>
          <a:p>
            <a:pPr lvl="1"/>
            <a:r>
              <a:rPr lang="en-GB" sz="3800" dirty="0"/>
              <a:t>If contested – to introduce yourself, wish them luck and spell out what will happen if they are elected and what happens if they are not elected.</a:t>
            </a:r>
          </a:p>
          <a:p>
            <a:pPr lvl="1"/>
            <a:r>
              <a:rPr lang="en-GB" sz="3800" dirty="0"/>
              <a:t>If un-contested – to introduce yourself, congratulate candidates and begin preparations for the first meeting.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93389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What to do before polling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 fontScale="92500"/>
          </a:bodyPr>
          <a:lstStyle/>
          <a:p>
            <a:r>
              <a:rPr lang="en-GB" sz="4000" dirty="0"/>
              <a:t>Uncontested election?  Get ahead of the game by…</a:t>
            </a:r>
          </a:p>
          <a:p>
            <a:pPr lvl="1"/>
            <a:r>
              <a:rPr lang="en-GB" sz="3800" dirty="0"/>
              <a:t>Issuing new councillor packs</a:t>
            </a:r>
          </a:p>
          <a:p>
            <a:pPr lvl="1"/>
            <a:r>
              <a:rPr lang="en-GB" sz="3800" dirty="0"/>
              <a:t>Setting up councillor emails</a:t>
            </a:r>
          </a:p>
          <a:p>
            <a:pPr lvl="1"/>
            <a:r>
              <a:rPr lang="en-GB" sz="3800" dirty="0"/>
              <a:t>Preparing to fill vacancies</a:t>
            </a:r>
          </a:p>
          <a:p>
            <a:pPr lvl="2"/>
            <a:r>
              <a:rPr lang="en-GB" sz="3600" dirty="0"/>
              <a:t>A few – fill within 35 days of election</a:t>
            </a:r>
          </a:p>
          <a:p>
            <a:pPr lvl="2"/>
            <a:r>
              <a:rPr lang="en-GB" sz="3600" dirty="0"/>
              <a:t>Many (inquorate) – contact district/borough</a:t>
            </a:r>
            <a:endParaRPr lang="en-GB" sz="32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9336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C42D-0EC8-48CC-BEDF-F550ECF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after polling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F4424-A697-4A43-A14D-0EDE00F52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347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What to do after polling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Polling day is 7 May 2020</a:t>
            </a:r>
          </a:p>
          <a:p>
            <a:r>
              <a:rPr lang="en-GB" sz="4000" dirty="0"/>
              <a:t>Polls open at 7:00 and close at 22:00</a:t>
            </a:r>
          </a:p>
          <a:p>
            <a:r>
              <a:rPr lang="en-GB" sz="4000" dirty="0"/>
              <a:t>Run entirely by district/borough council</a:t>
            </a:r>
          </a:p>
          <a:p>
            <a:r>
              <a:rPr lang="en-GB" sz="4000" dirty="0"/>
              <a:t>Counting is likely to take place on Monday 11 May 2020</a:t>
            </a:r>
          </a:p>
          <a:p>
            <a:r>
              <a:rPr lang="en-GB" sz="4000" dirty="0"/>
              <a:t>Results announced immediately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26020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What to do after polling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New councillors (whether elected contested or elected uncontested) come into office on Monday 11 May 2020, it being the fourth day after the election.</a:t>
            </a:r>
          </a:p>
          <a:p>
            <a:r>
              <a:rPr lang="en-GB" sz="4000" dirty="0"/>
              <a:t>Monday 11 May 2020 is also the first possible date for the Annual Meeting of the council.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1488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087F-2AEB-4440-8E4E-599E1FEB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&amp; PARISH COUNCIL ELECTIONS MAY 2020</a:t>
            </a:r>
            <a:br>
              <a:rPr lang="en-US" dirty="0"/>
            </a:br>
            <a:r>
              <a:rPr lang="en-US" sz="1600" dirty="0">
                <a:solidFill>
                  <a:schemeClr val="accent1"/>
                </a:solidFill>
              </a:rPr>
              <a:t>THE ELECTION TIMETABLE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5299D-B229-43C6-8BDE-96FB18ECD92E}"/>
              </a:ext>
            </a:extLst>
          </p:cNvPr>
          <p:cNvSpPr txBox="1"/>
          <p:nvPr/>
        </p:nvSpPr>
        <p:spPr>
          <a:xfrm>
            <a:off x="581192" y="1890876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27 March 2020 – Notice of Election published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CAE7F-D239-4C4F-BC04-08EFD3FFE5B2}"/>
              </a:ext>
            </a:extLst>
          </p:cNvPr>
          <p:cNvSpPr txBox="1"/>
          <p:nvPr/>
        </p:nvSpPr>
        <p:spPr>
          <a:xfrm>
            <a:off x="581191" y="2260208"/>
            <a:ext cx="96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30 March 2020 – Nominations open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ACF01-B88A-4BFE-9BFF-3B6917E19AB3}"/>
              </a:ext>
            </a:extLst>
          </p:cNvPr>
          <p:cNvSpPr txBox="1"/>
          <p:nvPr/>
        </p:nvSpPr>
        <p:spPr>
          <a:xfrm>
            <a:off x="589578" y="2629540"/>
            <a:ext cx="1016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8 April 2020 – Nominations close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59600-DBA3-40FA-8985-C210FF1A549A}"/>
              </a:ext>
            </a:extLst>
          </p:cNvPr>
          <p:cNvSpPr txBox="1"/>
          <p:nvPr/>
        </p:nvSpPr>
        <p:spPr>
          <a:xfrm>
            <a:off x="581190" y="3004488"/>
            <a:ext cx="96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9 April 2020 – Statement of Persons Nominated published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43721-8FDD-4086-A693-2CD612F1C098}"/>
              </a:ext>
            </a:extLst>
          </p:cNvPr>
          <p:cNvSpPr txBox="1"/>
          <p:nvPr/>
        </p:nvSpPr>
        <p:spPr>
          <a:xfrm>
            <a:off x="581191" y="3379436"/>
            <a:ext cx="819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21 April 2020 – Registration 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07610-82D5-4D70-BD6B-D2D5FB3EA8A7}"/>
              </a:ext>
            </a:extLst>
          </p:cNvPr>
          <p:cNvSpPr txBox="1"/>
          <p:nvPr/>
        </p:nvSpPr>
        <p:spPr>
          <a:xfrm>
            <a:off x="589579" y="3748768"/>
            <a:ext cx="97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22 April 2020 – Postal vote application deadline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inc.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changes to existing postal votes)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58288-2AB9-4725-A300-EBFD14E4B0A8}"/>
              </a:ext>
            </a:extLst>
          </p:cNvPr>
          <p:cNvSpPr txBox="1"/>
          <p:nvPr/>
        </p:nvSpPr>
        <p:spPr>
          <a:xfrm>
            <a:off x="581190" y="4112484"/>
            <a:ext cx="97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29 April 2020 – Proxy vote application deadline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E3A5D-2F5A-413C-A260-9D7BD67AD6C3}"/>
              </a:ext>
            </a:extLst>
          </p:cNvPr>
          <p:cNvSpPr txBox="1"/>
          <p:nvPr/>
        </p:nvSpPr>
        <p:spPr>
          <a:xfrm>
            <a:off x="581190" y="4481816"/>
            <a:ext cx="97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29 April 2020 – Notice of Poll published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8911C-C16A-4DBA-A1B7-D1E993D360B6}"/>
              </a:ext>
            </a:extLst>
          </p:cNvPr>
          <p:cNvSpPr txBox="1"/>
          <p:nvPr/>
        </p:nvSpPr>
        <p:spPr>
          <a:xfrm>
            <a:off x="589579" y="4867996"/>
            <a:ext cx="97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7 May 2020 – Polling day and verification of ballot papers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5C862C-F439-4B94-BA72-BEDA61B2F168}"/>
              </a:ext>
            </a:extLst>
          </p:cNvPr>
          <p:cNvSpPr txBox="1"/>
          <p:nvPr/>
        </p:nvSpPr>
        <p:spPr>
          <a:xfrm>
            <a:off x="581190" y="5237328"/>
            <a:ext cx="97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10 May 2020 – Shadow Unitary election count (Wellingborough)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920D1-CDEA-4FFE-B082-AF416798EA9A}"/>
              </a:ext>
            </a:extLst>
          </p:cNvPr>
          <p:cNvSpPr txBox="1"/>
          <p:nvPr/>
        </p:nvSpPr>
        <p:spPr>
          <a:xfrm>
            <a:off x="581190" y="5617892"/>
            <a:ext cx="97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11 May 2020 – Town &amp; parish election count (Wellingborough)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948D5-3825-46AA-A246-2E71B9B5AED4}"/>
              </a:ext>
            </a:extLst>
          </p:cNvPr>
          <p:cNvSpPr txBox="1"/>
          <p:nvPr/>
        </p:nvSpPr>
        <p:spPr>
          <a:xfrm>
            <a:off x="581190" y="5987224"/>
            <a:ext cx="976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12 May 2020 – Police, Fire and Crime Commissioner election count (Kettering)</a:t>
            </a:r>
          </a:p>
        </p:txBody>
      </p:sp>
    </p:spTree>
    <p:extLst>
      <p:ext uri="{BB962C8B-B14F-4D97-AF65-F5344CB8AC3E}">
        <p14:creationId xmlns:p14="http://schemas.microsoft.com/office/powerpoint/2010/main" val="1605967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What to do after polling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3600" dirty="0"/>
              <a:t>Contact all the candidates after a contested election</a:t>
            </a:r>
          </a:p>
          <a:p>
            <a:pPr lvl="1"/>
            <a:r>
              <a:rPr lang="en-GB" sz="3400" dirty="0"/>
              <a:t>Congratulate the successful ones</a:t>
            </a:r>
          </a:p>
          <a:p>
            <a:pPr lvl="1"/>
            <a:r>
              <a:rPr lang="en-GB" sz="3400" dirty="0"/>
              <a:t>Commiserate and thank the unsuccessful ones</a:t>
            </a:r>
            <a:endParaRPr lang="en-GB" sz="3000" dirty="0"/>
          </a:p>
          <a:p>
            <a:r>
              <a:rPr lang="en-GB" sz="3600" dirty="0"/>
              <a:t>Start preparing the new councillors for the first meeting</a:t>
            </a:r>
          </a:p>
        </p:txBody>
      </p:sp>
    </p:spTree>
    <p:extLst>
      <p:ext uri="{BB962C8B-B14F-4D97-AF65-F5344CB8AC3E}">
        <p14:creationId xmlns:p14="http://schemas.microsoft.com/office/powerpoint/2010/main" val="4179493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What to do after polling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3600" dirty="0"/>
              <a:t>If councillors are not re-elected or have stood down</a:t>
            </a:r>
          </a:p>
          <a:p>
            <a:pPr lvl="1"/>
            <a:r>
              <a:rPr lang="en-GB" sz="3400" dirty="0"/>
              <a:t>Remove from bank mandates</a:t>
            </a:r>
          </a:p>
          <a:p>
            <a:pPr lvl="1"/>
            <a:r>
              <a:rPr lang="en-GB" sz="3400" dirty="0"/>
              <a:t>Delete email addresses</a:t>
            </a:r>
          </a:p>
          <a:p>
            <a:pPr lvl="1"/>
            <a:r>
              <a:rPr lang="en-GB" sz="3400" dirty="0"/>
              <a:t>Consider impact on committee membership</a:t>
            </a:r>
          </a:p>
          <a:p>
            <a:pPr lvl="1"/>
            <a:r>
              <a:rPr lang="en-GB" sz="3400" dirty="0"/>
              <a:t>Ensure GDPR forms are completed</a:t>
            </a:r>
          </a:p>
        </p:txBody>
      </p:sp>
    </p:spTree>
    <p:extLst>
      <p:ext uri="{BB962C8B-B14F-4D97-AF65-F5344CB8AC3E}">
        <p14:creationId xmlns:p14="http://schemas.microsoft.com/office/powerpoint/2010/main" val="450024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C42D-0EC8-48CC-BEDF-F550ECF8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00867"/>
            <a:ext cx="9025465" cy="1826581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F4424-A697-4A43-A14D-0EDE00F52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52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New councillor packs issued</a:t>
            </a:r>
          </a:p>
          <a:p>
            <a:pPr lvl="1"/>
            <a:r>
              <a:rPr lang="en-GB" sz="3800" dirty="0"/>
              <a:t>Hard copy or online</a:t>
            </a:r>
          </a:p>
          <a:p>
            <a:pPr lvl="1"/>
            <a:r>
              <a:rPr lang="en-GB" sz="3800" dirty="0"/>
              <a:t>Standing Orders, Financial Regulations, Code of Conduct, Council Policies, Council Services, etc.</a:t>
            </a:r>
          </a:p>
          <a:p>
            <a:pPr lvl="1"/>
            <a:r>
              <a:rPr lang="en-GB" sz="3800" dirty="0"/>
              <a:t>Key contact details – parish, district, county, Northants CALC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33921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New councillor packs (continued)</a:t>
            </a:r>
          </a:p>
          <a:p>
            <a:pPr lvl="1"/>
            <a:r>
              <a:rPr lang="en-GB" sz="3800" dirty="0"/>
              <a:t>Forms</a:t>
            </a:r>
          </a:p>
          <a:p>
            <a:pPr lvl="2"/>
            <a:r>
              <a:rPr lang="en-GB" sz="3600" dirty="0"/>
              <a:t>Declaration of Acceptance of Office</a:t>
            </a:r>
          </a:p>
          <a:p>
            <a:pPr lvl="2"/>
            <a:r>
              <a:rPr lang="en-GB" sz="3600" dirty="0"/>
              <a:t>Register of Member’s Interests</a:t>
            </a:r>
          </a:p>
          <a:p>
            <a:pPr lvl="2"/>
            <a:r>
              <a:rPr lang="en-GB" sz="3600" dirty="0"/>
              <a:t>Consent to be served documents by email</a:t>
            </a:r>
          </a:p>
          <a:p>
            <a:pPr lvl="2"/>
            <a:r>
              <a:rPr lang="en-GB" sz="3600" dirty="0"/>
              <a:t>GDPR Security Compliance Checklist</a:t>
            </a:r>
          </a:p>
          <a:p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2655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Annual Meeting of the council must be held on or within 14 days of the day councillors came into office.</a:t>
            </a:r>
          </a:p>
          <a:p>
            <a:r>
              <a:rPr lang="en-GB" sz="4000" dirty="0"/>
              <a:t>11 May - 25 May 2020.</a:t>
            </a:r>
          </a:p>
          <a:p>
            <a:r>
              <a:rPr lang="en-GB" sz="4000" dirty="0"/>
              <a:t>Preparing in advance avoids panic</a:t>
            </a:r>
            <a:endParaRPr lang="en-GB" sz="34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19566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Annual Meeting agenda</a:t>
            </a:r>
          </a:p>
          <a:p>
            <a:pPr lvl="1"/>
            <a:r>
              <a:rPr lang="en-GB" sz="3800" dirty="0"/>
              <a:t>Election of chairman</a:t>
            </a:r>
          </a:p>
          <a:p>
            <a:pPr lvl="2"/>
            <a:r>
              <a:rPr lang="en-GB" sz="3600" dirty="0"/>
              <a:t>Must be the first item</a:t>
            </a:r>
          </a:p>
          <a:p>
            <a:pPr lvl="2"/>
            <a:r>
              <a:rPr lang="en-GB" sz="3600" dirty="0"/>
              <a:t>Who presides?</a:t>
            </a:r>
          </a:p>
          <a:p>
            <a:pPr lvl="1"/>
            <a:r>
              <a:rPr lang="en-GB" sz="3800" dirty="0"/>
              <a:t>To receive declarations of acceptance of office or to resolve that declarations be received at or before next meeting</a:t>
            </a:r>
            <a:endParaRPr lang="en-GB" sz="32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75458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 fontScale="92500"/>
          </a:bodyPr>
          <a:lstStyle/>
          <a:p>
            <a:r>
              <a:rPr lang="en-GB" sz="4000" dirty="0"/>
              <a:t>Annual Meeting agenda</a:t>
            </a:r>
          </a:p>
          <a:p>
            <a:pPr lvl="1"/>
            <a:r>
              <a:rPr lang="en-GB" sz="3800" dirty="0"/>
              <a:t>To remind councillors to complete and return </a:t>
            </a:r>
            <a:r>
              <a:rPr lang="en-GB" sz="3800" b="1" dirty="0"/>
              <a:t>Return of Election Expenses</a:t>
            </a:r>
            <a:r>
              <a:rPr lang="en-GB" sz="3800" dirty="0"/>
              <a:t> form</a:t>
            </a:r>
          </a:p>
          <a:p>
            <a:pPr lvl="1"/>
            <a:r>
              <a:rPr lang="en-GB" sz="3800" dirty="0"/>
              <a:t>To remind councillors to complete and return </a:t>
            </a:r>
            <a:r>
              <a:rPr lang="en-GB" sz="3800" b="1" dirty="0"/>
              <a:t>Register of Member’s Interests</a:t>
            </a:r>
            <a:r>
              <a:rPr lang="en-GB" sz="3800" dirty="0"/>
              <a:t> form</a:t>
            </a:r>
          </a:p>
          <a:p>
            <a:pPr lvl="1"/>
            <a:r>
              <a:rPr lang="en-GB" sz="3800" dirty="0"/>
              <a:t>Transact other normal Annual Meeting business</a:t>
            </a:r>
            <a:endParaRPr lang="en-GB" sz="32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54412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Annual Meeting agenda</a:t>
            </a:r>
          </a:p>
          <a:p>
            <a:pPr lvl="1"/>
            <a:r>
              <a:rPr lang="en-GB" sz="3500" dirty="0"/>
              <a:t>Appointment of representatives etc (may need to be thought about in advance)</a:t>
            </a:r>
          </a:p>
          <a:p>
            <a:pPr lvl="1"/>
            <a:r>
              <a:rPr lang="en-GB" sz="3500" dirty="0"/>
              <a:t>Approval of bank signatories (can prepare in advance)</a:t>
            </a:r>
          </a:p>
          <a:p>
            <a:pPr lvl="1"/>
            <a:r>
              <a:rPr lang="en-GB" sz="3500" dirty="0"/>
              <a:t>Transact ordinary business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62680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3EAD-C241-45CB-8CB7-469F149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/>
          <a:lstStyle/>
          <a:p>
            <a:r>
              <a:rPr lang="en-GB" dirty="0"/>
              <a:t>The first council meeting,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0921-D384-46E5-8760-79126A4F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889"/>
            <a:ext cx="9965266" cy="4608511"/>
          </a:xfrm>
        </p:spPr>
        <p:txBody>
          <a:bodyPr>
            <a:normAutofit/>
          </a:bodyPr>
          <a:lstStyle/>
          <a:p>
            <a:r>
              <a:rPr lang="en-GB" sz="4000" dirty="0"/>
              <a:t>Thinking further ahead</a:t>
            </a:r>
          </a:p>
          <a:p>
            <a:pPr lvl="1"/>
            <a:r>
              <a:rPr lang="en-GB" sz="3500" dirty="0"/>
              <a:t>Induction Session</a:t>
            </a:r>
          </a:p>
          <a:p>
            <a:pPr lvl="1"/>
            <a:r>
              <a:rPr lang="en-GB" sz="3500" dirty="0"/>
              <a:t>Training and development plan</a:t>
            </a:r>
          </a:p>
          <a:p>
            <a:pPr lvl="1"/>
            <a:r>
              <a:rPr lang="en-GB" sz="3500" dirty="0"/>
              <a:t>Strategy/Vision meeting</a:t>
            </a:r>
          </a:p>
          <a:p>
            <a:pPr lvl="1"/>
            <a:r>
              <a:rPr lang="en-GB" sz="3500" dirty="0"/>
              <a:t>Team building</a:t>
            </a:r>
          </a:p>
          <a:p>
            <a:pPr lvl="1"/>
            <a:r>
              <a:rPr lang="en-GB" sz="3500" dirty="0"/>
              <a:t>Culture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3929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6131-A658-4177-81D9-3A41728C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&amp; PARISH COUNCIL ELECTIONS MAY 2020</a:t>
            </a:r>
            <a:br>
              <a:rPr lang="en-US" dirty="0"/>
            </a:br>
            <a:r>
              <a:rPr lang="en-US" sz="1600" dirty="0">
                <a:solidFill>
                  <a:schemeClr val="accent1"/>
                </a:solidFill>
              </a:rPr>
              <a:t>STATUTORY NOTICES AND FORMS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18D46-0D76-45DE-9AC0-81F291B83B90}"/>
              </a:ext>
            </a:extLst>
          </p:cNvPr>
          <p:cNvSpPr txBox="1"/>
          <p:nvPr/>
        </p:nvSpPr>
        <p:spPr>
          <a:xfrm>
            <a:off x="2884192" y="1890876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STATUTORY NOTICES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17743-754A-4018-8CC4-6F998D4D782D}"/>
              </a:ext>
            </a:extLst>
          </p:cNvPr>
          <p:cNvSpPr txBox="1"/>
          <p:nvPr/>
        </p:nvSpPr>
        <p:spPr>
          <a:xfrm>
            <a:off x="581192" y="2386042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Notice of Election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33998-7E32-4E05-AFE8-903B14D3E537}"/>
              </a:ext>
            </a:extLst>
          </p:cNvPr>
          <p:cNvSpPr txBox="1"/>
          <p:nvPr/>
        </p:nvSpPr>
        <p:spPr>
          <a:xfrm>
            <a:off x="5847127" y="2386042"/>
            <a:ext cx="491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Notice of Poll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EFAA8-4233-4993-9348-A5F5E185AE0B}"/>
              </a:ext>
            </a:extLst>
          </p:cNvPr>
          <p:cNvSpPr txBox="1"/>
          <p:nvPr/>
        </p:nvSpPr>
        <p:spPr>
          <a:xfrm>
            <a:off x="5847126" y="2755374"/>
            <a:ext cx="369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Declaration of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4FBA3-AFED-4C18-8C25-4BC97BD6EA7B}"/>
              </a:ext>
            </a:extLst>
          </p:cNvPr>
          <p:cNvSpPr txBox="1"/>
          <p:nvPr/>
        </p:nvSpPr>
        <p:spPr>
          <a:xfrm>
            <a:off x="569560" y="2755374"/>
            <a:ext cx="369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Statement of Persons Nominated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8F05C-31C9-4217-86FE-165291202479}"/>
              </a:ext>
            </a:extLst>
          </p:cNvPr>
          <p:cNvSpPr txBox="1"/>
          <p:nvPr/>
        </p:nvSpPr>
        <p:spPr>
          <a:xfrm>
            <a:off x="2884191" y="3328202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NOMINATION FORMS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D3350-409A-4B19-AB6A-2D8B46A218E0}"/>
              </a:ext>
            </a:extLst>
          </p:cNvPr>
          <p:cNvSpPr txBox="1"/>
          <p:nvPr/>
        </p:nvSpPr>
        <p:spPr>
          <a:xfrm>
            <a:off x="581193" y="3882200"/>
            <a:ext cx="45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Not statutory forms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3A9C6-A463-4D03-9A27-9AC6A63F0BB2}"/>
              </a:ext>
            </a:extLst>
          </p:cNvPr>
          <p:cNvSpPr txBox="1"/>
          <p:nvPr/>
        </p:nvSpPr>
        <p:spPr>
          <a:xfrm>
            <a:off x="569560" y="4230181"/>
            <a:ext cx="45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Electoral Commission templates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CF8EBD-30B3-4D84-92F7-1CF38D5ACFE7}"/>
              </a:ext>
            </a:extLst>
          </p:cNvPr>
          <p:cNvSpPr txBox="1"/>
          <p:nvPr/>
        </p:nvSpPr>
        <p:spPr>
          <a:xfrm>
            <a:off x="581193" y="4567762"/>
            <a:ext cx="45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Hard copies available from council offices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92151E-608B-4202-B7B2-5155AA20EAB0}"/>
              </a:ext>
            </a:extLst>
          </p:cNvPr>
          <p:cNvSpPr txBox="1"/>
          <p:nvPr/>
        </p:nvSpPr>
        <p:spPr>
          <a:xfrm>
            <a:off x="581193" y="4947494"/>
            <a:ext cx="45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Template forms will be emailed to clerks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0B435-BB0A-4163-B5D2-AA7195E74D1E}"/>
              </a:ext>
            </a:extLst>
          </p:cNvPr>
          <p:cNvSpPr txBox="1"/>
          <p:nvPr/>
        </p:nvSpPr>
        <p:spPr>
          <a:xfrm>
            <a:off x="5934766" y="3882200"/>
            <a:ext cx="482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Printed forms will be green (Wellingborough) – this is only to help officers identify which election they are for and is not specific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DD75E-6471-4BE8-A6D7-3CD86E779121}"/>
              </a:ext>
            </a:extLst>
          </p:cNvPr>
          <p:cNvSpPr txBox="1"/>
          <p:nvPr/>
        </p:nvSpPr>
        <p:spPr>
          <a:xfrm>
            <a:off x="5934766" y="4805530"/>
            <a:ext cx="482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Register to be used for nominations is March 2020 update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5F3DB7-C766-4E6C-9C9B-C3A2D0A6615E}"/>
              </a:ext>
            </a:extLst>
          </p:cNvPr>
          <p:cNvSpPr txBox="1"/>
          <p:nvPr/>
        </p:nvSpPr>
        <p:spPr>
          <a:xfrm>
            <a:off x="3595858" y="5563024"/>
            <a:ext cx="450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Must be delivered by hand to the relevant Returning Officer</a:t>
            </a:r>
          </a:p>
        </p:txBody>
      </p:sp>
    </p:spTree>
    <p:extLst>
      <p:ext uri="{BB962C8B-B14F-4D97-AF65-F5344CB8AC3E}">
        <p14:creationId xmlns:p14="http://schemas.microsoft.com/office/powerpoint/2010/main" val="787225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0619-FA25-4455-8ECE-B3919EBE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we’ve covered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F1C4-8ABF-4441-9419-AEF64290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If in doubt,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en-GB" sz="6000" dirty="0"/>
            </a:br>
            <a:r>
              <a:rPr lang="en-GB" sz="8800" b="1" dirty="0">
                <a:solidFill>
                  <a:schemeClr val="accent1">
                    <a:lumMod val="75000"/>
                  </a:schemeClr>
                </a:solidFill>
              </a:rPr>
              <a:t>ASK</a:t>
            </a:r>
            <a:r>
              <a:rPr lang="en-GB" sz="88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5764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4C04-6958-455C-B588-592176C22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Parish &amp; Town Council Elections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6C7ED-BE8E-4CBC-BB7C-80FE531ED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2 March 2020</a:t>
            </a:r>
            <a:br>
              <a:rPr lang="en-GB" dirty="0"/>
            </a:br>
            <a:r>
              <a:rPr lang="en-GB" dirty="0"/>
              <a:t>Swanspool House, Wellingborough</a:t>
            </a:r>
          </a:p>
        </p:txBody>
      </p:sp>
    </p:spTree>
    <p:extLst>
      <p:ext uri="{BB962C8B-B14F-4D97-AF65-F5344CB8AC3E}">
        <p14:creationId xmlns:p14="http://schemas.microsoft.com/office/powerpoint/2010/main" val="15804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6131-A658-4177-81D9-3A41728C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&amp; PARISH COUNCIL ELECTIONS MAY 2020</a:t>
            </a:r>
            <a:br>
              <a:rPr lang="en-US" dirty="0"/>
            </a:br>
            <a:r>
              <a:rPr lang="en-US" sz="1600" dirty="0">
                <a:solidFill>
                  <a:schemeClr val="accent1"/>
                </a:solidFill>
              </a:rPr>
              <a:t>THE NOMINATIONS PROCESS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18D46-0D76-45DE-9AC0-81F291B83B90}"/>
              </a:ext>
            </a:extLst>
          </p:cNvPr>
          <p:cNvSpPr txBox="1"/>
          <p:nvPr/>
        </p:nvSpPr>
        <p:spPr>
          <a:xfrm>
            <a:off x="2884192" y="1890876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WHO CAN STAND FOR 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17743-754A-4018-8CC4-6F998D4D782D}"/>
              </a:ext>
            </a:extLst>
          </p:cNvPr>
          <p:cNvSpPr txBox="1"/>
          <p:nvPr/>
        </p:nvSpPr>
        <p:spPr>
          <a:xfrm>
            <a:off x="581192" y="2375642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Registered local government electors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4FBA3-AFED-4C18-8C25-4BC97BD6EA7B}"/>
              </a:ext>
            </a:extLst>
          </p:cNvPr>
          <p:cNvSpPr txBox="1"/>
          <p:nvPr/>
        </p:nvSpPr>
        <p:spPr>
          <a:xfrm>
            <a:off x="569559" y="2963141"/>
            <a:ext cx="473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Owners or tenants who occupy any land or other premises in the parish area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C1FE44-5D0C-4DE2-B4FE-66B5C46C3A81}"/>
              </a:ext>
            </a:extLst>
          </p:cNvPr>
          <p:cNvSpPr txBox="1"/>
          <p:nvPr/>
        </p:nvSpPr>
        <p:spPr>
          <a:xfrm>
            <a:off x="5301842" y="2356037"/>
            <a:ext cx="473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Those whose main or only place of work is in the parish area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3B896D-A8EA-4294-9C0B-52405DBE9625}"/>
              </a:ext>
            </a:extLst>
          </p:cNvPr>
          <p:cNvSpPr txBox="1"/>
          <p:nvPr/>
        </p:nvSpPr>
        <p:spPr>
          <a:xfrm>
            <a:off x="5290209" y="2963141"/>
            <a:ext cx="473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Living in the parish area or within three miles of 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A66F6-9497-4F2D-A153-D5832259EAA3}"/>
              </a:ext>
            </a:extLst>
          </p:cNvPr>
          <p:cNvSpPr txBox="1"/>
          <p:nvPr/>
        </p:nvSpPr>
        <p:spPr>
          <a:xfrm>
            <a:off x="2884191" y="3705301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WHO CANNOT STAND FOR ELECTION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9571F-9228-4CCC-84BC-BC2F945B3178}"/>
              </a:ext>
            </a:extLst>
          </p:cNvPr>
          <p:cNvSpPr txBox="1"/>
          <p:nvPr/>
        </p:nvSpPr>
        <p:spPr>
          <a:xfrm>
            <a:off x="581192" y="4169490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Paid employees or officers of the parish council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A41B0-0CFA-4BF9-BDCF-F8655D6618EB}"/>
              </a:ext>
            </a:extLst>
          </p:cNvPr>
          <p:cNvSpPr txBox="1"/>
          <p:nvPr/>
        </p:nvSpPr>
        <p:spPr>
          <a:xfrm>
            <a:off x="581192" y="4497071"/>
            <a:ext cx="100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Those subject to bankruptcy restrictions or debt relief restrictions order (or interim orders)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D5ADF6-F378-476A-8CEA-10430A3A2A39}"/>
              </a:ext>
            </a:extLst>
          </p:cNvPr>
          <p:cNvSpPr txBox="1"/>
          <p:nvPr/>
        </p:nvSpPr>
        <p:spPr>
          <a:xfrm>
            <a:off x="581192" y="4866403"/>
            <a:ext cx="100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Those sentenced to a term of imprisonment of three months or more (including suspended sentences) without the option of a fine, with a period of five years before polling day (7 May 2015)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47A34-7B3C-49E5-8F7B-19A97F5B6BC1}"/>
              </a:ext>
            </a:extLst>
          </p:cNvPr>
          <p:cNvSpPr txBox="1"/>
          <p:nvPr/>
        </p:nvSpPr>
        <p:spPr>
          <a:xfrm>
            <a:off x="569559" y="5509513"/>
            <a:ext cx="100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Those disqualified under the Representations of the People Act 1983, covering corrupt or illegal electoral practices and offences relating to donations. </a:t>
            </a:r>
          </a:p>
        </p:txBody>
      </p:sp>
    </p:spTree>
    <p:extLst>
      <p:ext uri="{BB962C8B-B14F-4D97-AF65-F5344CB8AC3E}">
        <p14:creationId xmlns:p14="http://schemas.microsoft.com/office/powerpoint/2010/main" val="304187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6131-A658-4177-81D9-3A41728C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&amp; PARISH COUNCIL ELECTIONS MAY 2020</a:t>
            </a:r>
            <a:br>
              <a:rPr lang="en-US" dirty="0"/>
            </a:br>
            <a:r>
              <a:rPr lang="en-US" sz="1600" dirty="0">
                <a:solidFill>
                  <a:schemeClr val="accent1"/>
                </a:solidFill>
              </a:rPr>
              <a:t>AFTER THE ELECTION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18D46-0D76-45DE-9AC0-81F291B83B90}"/>
              </a:ext>
            </a:extLst>
          </p:cNvPr>
          <p:cNvSpPr txBox="1"/>
          <p:nvPr/>
        </p:nvSpPr>
        <p:spPr>
          <a:xfrm>
            <a:off x="2884192" y="1890876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IF THE ELECTION IS UNCONTESTED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17743-754A-4018-8CC4-6F998D4D782D}"/>
              </a:ext>
            </a:extLst>
          </p:cNvPr>
          <p:cNvSpPr txBox="1"/>
          <p:nvPr/>
        </p:nvSpPr>
        <p:spPr>
          <a:xfrm>
            <a:off x="581192" y="2375642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Statement of Persons Nominated published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4FBA3-AFED-4C18-8C25-4BC97BD6EA7B}"/>
              </a:ext>
            </a:extLst>
          </p:cNvPr>
          <p:cNvSpPr txBox="1"/>
          <p:nvPr/>
        </p:nvSpPr>
        <p:spPr>
          <a:xfrm>
            <a:off x="581192" y="3162118"/>
            <a:ext cx="819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Casual vacancies advertised for remaining councillors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C1FE44-5D0C-4DE2-B4FE-66B5C46C3A81}"/>
              </a:ext>
            </a:extLst>
          </p:cNvPr>
          <p:cNvSpPr txBox="1"/>
          <p:nvPr/>
        </p:nvSpPr>
        <p:spPr>
          <a:xfrm>
            <a:off x="581192" y="2773511"/>
            <a:ext cx="473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No election is held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3B896D-A8EA-4294-9C0B-52405DBE9625}"/>
              </a:ext>
            </a:extLst>
          </p:cNvPr>
          <p:cNvSpPr txBox="1"/>
          <p:nvPr/>
        </p:nvSpPr>
        <p:spPr>
          <a:xfrm>
            <a:off x="581192" y="3531450"/>
            <a:ext cx="975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Declaration of Office to be signed at or  before first meeting after date of poll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A66F6-9497-4F2D-A153-D5832259EAA3}"/>
              </a:ext>
            </a:extLst>
          </p:cNvPr>
          <p:cNvSpPr txBox="1"/>
          <p:nvPr/>
        </p:nvSpPr>
        <p:spPr>
          <a:xfrm>
            <a:off x="2884191" y="4101582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IF THE ELECTION IS CONTESTED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9571F-9228-4CCC-84BC-BC2F945B3178}"/>
              </a:ext>
            </a:extLst>
          </p:cNvPr>
          <p:cNvSpPr txBox="1"/>
          <p:nvPr/>
        </p:nvSpPr>
        <p:spPr>
          <a:xfrm>
            <a:off x="581192" y="4565771"/>
            <a:ext cx="64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Statement of Persons Nominated published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A41B0-0CFA-4BF9-BDCF-F8655D6618EB}"/>
              </a:ext>
            </a:extLst>
          </p:cNvPr>
          <p:cNvSpPr txBox="1"/>
          <p:nvPr/>
        </p:nvSpPr>
        <p:spPr>
          <a:xfrm>
            <a:off x="581192" y="4893352"/>
            <a:ext cx="100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Election held on polling day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D5ADF6-F378-476A-8CEA-10430A3A2A39}"/>
              </a:ext>
            </a:extLst>
          </p:cNvPr>
          <p:cNvSpPr txBox="1"/>
          <p:nvPr/>
        </p:nvSpPr>
        <p:spPr>
          <a:xfrm>
            <a:off x="581192" y="5262684"/>
            <a:ext cx="100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Votes counted on 11 May 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47A34-7B3C-49E5-8F7B-19A97F5B6BC1}"/>
              </a:ext>
            </a:extLst>
          </p:cNvPr>
          <p:cNvSpPr txBox="1"/>
          <p:nvPr/>
        </p:nvSpPr>
        <p:spPr>
          <a:xfrm>
            <a:off x="569559" y="5678182"/>
            <a:ext cx="100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Declaration of Acceptance of Office to be signed at or before first meeting after date of poll</a:t>
            </a:r>
          </a:p>
        </p:txBody>
      </p:sp>
    </p:spTree>
    <p:extLst>
      <p:ext uri="{BB962C8B-B14F-4D97-AF65-F5344CB8AC3E}">
        <p14:creationId xmlns:p14="http://schemas.microsoft.com/office/powerpoint/2010/main" val="100403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4C04-6958-455C-B588-592176C22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Parish &amp; Town Council Elections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6C7ED-BE8E-4CBC-BB7C-80FE531ED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2 March 2020</a:t>
            </a:r>
            <a:br>
              <a:rPr lang="en-GB" dirty="0"/>
            </a:br>
            <a:r>
              <a:rPr lang="en-GB" dirty="0"/>
              <a:t>Swanspool House, Wellingborough</a:t>
            </a:r>
          </a:p>
        </p:txBody>
      </p:sp>
    </p:spTree>
    <p:extLst>
      <p:ext uri="{BB962C8B-B14F-4D97-AF65-F5344CB8AC3E}">
        <p14:creationId xmlns:p14="http://schemas.microsoft.com/office/powerpoint/2010/main" val="7183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0619-FA25-4455-8ECE-B3919EBE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we’re covering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F1C4-8ABF-4441-9419-AEF64290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900" dirty="0"/>
              <a:t>Recruitment of candidates for election</a:t>
            </a:r>
          </a:p>
          <a:p>
            <a:r>
              <a:rPr lang="en-GB" sz="3900" dirty="0"/>
              <a:t>The nomination process</a:t>
            </a:r>
          </a:p>
          <a:p>
            <a:r>
              <a:rPr lang="en-GB" sz="3900" dirty="0"/>
              <a:t>What to do before polling day</a:t>
            </a:r>
          </a:p>
          <a:p>
            <a:r>
              <a:rPr lang="en-GB" sz="3900" dirty="0"/>
              <a:t>What to do after polling day</a:t>
            </a:r>
          </a:p>
          <a:p>
            <a:r>
              <a:rPr lang="en-GB" sz="3900" dirty="0"/>
              <a:t>The first council meeting, and beyond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	Copy of slides at www.northantscalc.com/2020</a:t>
            </a:r>
          </a:p>
        </p:txBody>
      </p:sp>
    </p:spTree>
    <p:extLst>
      <p:ext uri="{BB962C8B-B14F-4D97-AF65-F5344CB8AC3E}">
        <p14:creationId xmlns:p14="http://schemas.microsoft.com/office/powerpoint/2010/main" val="38175183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160B1A62704DBDC0AC22B6FA6B46" ma:contentTypeVersion="12" ma:contentTypeDescription="Create a new document." ma:contentTypeScope="" ma:versionID="b783e214b78b4286a1a277a89dac50cf">
  <xsd:schema xmlns:xsd="http://www.w3.org/2001/XMLSchema" xmlns:xs="http://www.w3.org/2001/XMLSchema" xmlns:p="http://schemas.microsoft.com/office/2006/metadata/properties" xmlns:ns2="179e3f07-31ab-45be-a345-8534b1ac0c69" xmlns:ns3="f0a8d02b-2d38-4fe2-ab13-eb735b152d23" targetNamespace="http://schemas.microsoft.com/office/2006/metadata/properties" ma:root="true" ma:fieldsID="3237c91b82f87177978f30acd1dba91d" ns2:_="" ns3:_="">
    <xsd:import namespace="179e3f07-31ab-45be-a345-8534b1ac0c69"/>
    <xsd:import namespace="f0a8d02b-2d38-4fe2-ab13-eb735b152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e3f07-31ab-45be-a345-8534b1ac0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8d02b-2d38-4fe2-ab13-eb735b152d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58F60B-7D3E-4D21-8173-9C2EBE7E0F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37551A-DE8F-4522-BEC3-E176F792B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0D6AC-62A2-4CF5-A55C-17EA67179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e3f07-31ab-45be-a345-8534b1ac0c69"/>
    <ds:schemaRef ds:uri="f0a8d02b-2d38-4fe2-ab13-eb735b152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1856</Words>
  <Application>Microsoft Office PowerPoint</Application>
  <PresentationFormat>Widescreen</PresentationFormat>
  <Paragraphs>258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Brush Script MT</vt:lpstr>
      <vt:lpstr>Calibri</vt:lpstr>
      <vt:lpstr>Corbel</vt:lpstr>
      <vt:lpstr>Franklin Gothic Book</vt:lpstr>
      <vt:lpstr>Franklin Gothic Demi</vt:lpstr>
      <vt:lpstr>Trebuchet MS</vt:lpstr>
      <vt:lpstr>Wingdings 2</vt:lpstr>
      <vt:lpstr>Wingdings 3</vt:lpstr>
      <vt:lpstr>Facet</vt:lpstr>
      <vt:lpstr>Basis</vt:lpstr>
      <vt:lpstr>DividendVTI</vt:lpstr>
      <vt:lpstr>TOWN &amp; PARISH COUNCIL ELECTIONS MAY 2020</vt:lpstr>
      <vt:lpstr>TOWN &amp; PARISH COUNCIL ELECTIONS MAY 2020 THE ELECTION TIMETABLE</vt:lpstr>
      <vt:lpstr>TOWN &amp; PARISH COUNCIL ELECTIONS MAY 2020 THE ELECTION TIMETABLE</vt:lpstr>
      <vt:lpstr>TOWN &amp; PARISH COUNCIL ELECTIONS MAY 2020 THE ELECTION TIMETABLE</vt:lpstr>
      <vt:lpstr>TOWN &amp; PARISH COUNCIL ELECTIONS MAY 2020 STATUTORY NOTICES AND FORMS</vt:lpstr>
      <vt:lpstr>TOWN &amp; PARISH COUNCIL ELECTIONS MAY 2020 THE NOMINATIONS PROCESS</vt:lpstr>
      <vt:lpstr>TOWN &amp; PARISH COUNCIL ELECTIONS MAY 2020 AFTER THE ELECTION</vt:lpstr>
      <vt:lpstr>Parish &amp; Town Council Elections 2020</vt:lpstr>
      <vt:lpstr>What we’re covering today</vt:lpstr>
      <vt:lpstr>What we’re covering today</vt:lpstr>
      <vt:lpstr>What we’re covering today</vt:lpstr>
      <vt:lpstr>Recruitment of Candidates</vt:lpstr>
      <vt:lpstr>Recruitment of Candidates</vt:lpstr>
      <vt:lpstr>Recruitment of Candidates</vt:lpstr>
      <vt:lpstr>Recruitment of Candidates</vt:lpstr>
      <vt:lpstr>Recruitment of Candidates</vt:lpstr>
      <vt:lpstr>Recruitment of Candidates</vt:lpstr>
      <vt:lpstr>PowerPoint Presentation</vt:lpstr>
      <vt:lpstr>Recruitment of Candidates</vt:lpstr>
      <vt:lpstr>Recruitment of Candidates</vt:lpstr>
      <vt:lpstr>Recruitment of Candidates</vt:lpstr>
      <vt:lpstr>The Nomination Process</vt:lpstr>
      <vt:lpstr>The Nomination Process</vt:lpstr>
      <vt:lpstr>The Nomination Process</vt:lpstr>
      <vt:lpstr>The Nomination Process</vt:lpstr>
      <vt:lpstr>The Nomination Process</vt:lpstr>
      <vt:lpstr>The Nomination Process</vt:lpstr>
      <vt:lpstr>Recruitment of Candidates</vt:lpstr>
      <vt:lpstr>The Nomination Process</vt:lpstr>
      <vt:lpstr>The Nomination Process</vt:lpstr>
      <vt:lpstr>The Nomination Process</vt:lpstr>
      <vt:lpstr>What to do before polling day</vt:lpstr>
      <vt:lpstr>What to do before polling day</vt:lpstr>
      <vt:lpstr>What to do before polling day</vt:lpstr>
      <vt:lpstr>What to do before polling day</vt:lpstr>
      <vt:lpstr>What to do before polling day</vt:lpstr>
      <vt:lpstr>What to do after polling day</vt:lpstr>
      <vt:lpstr>What to do after polling day</vt:lpstr>
      <vt:lpstr>What to do after polling day</vt:lpstr>
      <vt:lpstr>What to do after polling day</vt:lpstr>
      <vt:lpstr>What to do after polling day</vt:lpstr>
      <vt:lpstr>The first council meeting, and beyond</vt:lpstr>
      <vt:lpstr>The first council meeting, and beyond</vt:lpstr>
      <vt:lpstr>The first council meeting, and beyond</vt:lpstr>
      <vt:lpstr>The first council meeting, and beyond</vt:lpstr>
      <vt:lpstr>The first council meeting, and beyond</vt:lpstr>
      <vt:lpstr>The first council meeting, and beyond</vt:lpstr>
      <vt:lpstr>The first council meeting, and beyond</vt:lpstr>
      <vt:lpstr>The first council meeting, and beyond</vt:lpstr>
      <vt:lpstr>What we’ve covered today</vt:lpstr>
      <vt:lpstr>Parish &amp; Town Council Elections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Parish &amp; Town Council Elections 2020</dc:title>
  <dc:creator>Danny Moody</dc:creator>
  <cp:lastModifiedBy>Marie Reilly</cp:lastModifiedBy>
  <cp:revision>2</cp:revision>
  <dcterms:created xsi:type="dcterms:W3CDTF">2020-02-04T14:55:46Z</dcterms:created>
  <dcterms:modified xsi:type="dcterms:W3CDTF">2020-02-28T12:45:00Z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0x010100DF2F160B1A62704DBDC0AC22B6FA6B46</vt:lpwstr>
  </property>
</Properties>
</file>